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56" r:id="rId2"/>
    <p:sldId id="257" r:id="rId3"/>
    <p:sldId id="268" r:id="rId4"/>
    <p:sldId id="269" r:id="rId5"/>
    <p:sldId id="258" r:id="rId6"/>
    <p:sldId id="25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676"/>
  </p:normalViewPr>
  <p:slideViewPr>
    <p:cSldViewPr snapToGrid="0" snapToObjects="1">
      <p:cViewPr varScale="1">
        <p:scale>
          <a:sx n="129" d="100"/>
          <a:sy n="129" d="100"/>
        </p:scale>
        <p:origin x="4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11/18/18</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011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3707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4105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068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8757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11/18/18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561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11/18/18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5304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9352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428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9671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5275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2731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327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0629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6577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210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0488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11/18/18</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744788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F3F2B-5F7D-7B45-9AED-3D55317966DA}"/>
              </a:ext>
            </a:extLst>
          </p:cNvPr>
          <p:cNvSpPr>
            <a:spLocks noGrp="1"/>
          </p:cNvSpPr>
          <p:nvPr>
            <p:ph type="ctrTitle"/>
          </p:nvPr>
        </p:nvSpPr>
        <p:spPr>
          <a:xfrm>
            <a:off x="1154955" y="765811"/>
            <a:ext cx="8825658" cy="2137410"/>
          </a:xfrm>
        </p:spPr>
        <p:txBody>
          <a:bodyPr/>
          <a:lstStyle/>
          <a:p>
            <a:r>
              <a:rPr lang="en-US" dirty="0"/>
              <a:t>INTRODUCTION TO DATA SCIENCE – MINI PROJECT</a:t>
            </a:r>
          </a:p>
        </p:txBody>
      </p:sp>
      <p:sp>
        <p:nvSpPr>
          <p:cNvPr id="3" name="Subtitle 2">
            <a:extLst>
              <a:ext uri="{FF2B5EF4-FFF2-40B4-BE49-F238E27FC236}">
                <a16:creationId xmlns:a16="http://schemas.microsoft.com/office/drawing/2014/main" id="{4E2D8FD2-E790-2B4B-A91F-A8D314D66453}"/>
              </a:ext>
            </a:extLst>
          </p:cNvPr>
          <p:cNvSpPr>
            <a:spLocks noGrp="1"/>
          </p:cNvSpPr>
          <p:nvPr>
            <p:ph type="subTitle" idx="1"/>
          </p:nvPr>
        </p:nvSpPr>
        <p:spPr>
          <a:xfrm>
            <a:off x="1154955" y="4274820"/>
            <a:ext cx="8825658" cy="1363980"/>
          </a:xfrm>
        </p:spPr>
        <p:txBody>
          <a:bodyPr>
            <a:normAutofit/>
          </a:bodyPr>
          <a:lstStyle/>
          <a:p>
            <a:r>
              <a:rPr lang="en-US" dirty="0"/>
              <a:t>DONE BY:</a:t>
            </a:r>
          </a:p>
          <a:p>
            <a:r>
              <a:rPr lang="en-US" dirty="0"/>
              <a:t>LAKSH SETHI (PES1201700135)</a:t>
            </a:r>
          </a:p>
          <a:p>
            <a:r>
              <a:rPr lang="en-US" dirty="0"/>
              <a:t>ARUSHI BOHRA (PES1201700703)</a:t>
            </a:r>
          </a:p>
        </p:txBody>
      </p:sp>
    </p:spTree>
    <p:extLst>
      <p:ext uri="{BB962C8B-B14F-4D97-AF65-F5344CB8AC3E}">
        <p14:creationId xmlns:p14="http://schemas.microsoft.com/office/powerpoint/2010/main" val="63154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9FBBC-D77F-8E44-B3A4-6AACBE6419C3}"/>
              </a:ext>
            </a:extLst>
          </p:cNvPr>
          <p:cNvSpPr>
            <a:spLocks noGrp="1"/>
          </p:cNvSpPr>
          <p:nvPr>
            <p:ph type="title"/>
          </p:nvPr>
        </p:nvSpPr>
        <p:spPr/>
        <p:txBody>
          <a:bodyPr/>
          <a:lstStyle/>
          <a:p>
            <a:r>
              <a:rPr lang="en-US" dirty="0"/>
              <a:t>Inference from Graph 3:</a:t>
            </a:r>
          </a:p>
        </p:txBody>
      </p:sp>
      <p:sp>
        <p:nvSpPr>
          <p:cNvPr id="3" name="Content Placeholder 2">
            <a:extLst>
              <a:ext uri="{FF2B5EF4-FFF2-40B4-BE49-F238E27FC236}">
                <a16:creationId xmlns:a16="http://schemas.microsoft.com/office/drawing/2014/main" id="{58453EC9-32EA-EC4C-811A-6F16DA69E036}"/>
              </a:ext>
            </a:extLst>
          </p:cNvPr>
          <p:cNvSpPr>
            <a:spLocks noGrp="1"/>
          </p:cNvSpPr>
          <p:nvPr>
            <p:ph idx="1"/>
          </p:nvPr>
        </p:nvSpPr>
        <p:spPr/>
        <p:txBody>
          <a:bodyPr/>
          <a:lstStyle/>
          <a:p>
            <a:r>
              <a:rPr lang="en-US" dirty="0"/>
              <a:t>From the two graphs we can gather information about the inmates who need extra attention and maybe a higher security detail.</a:t>
            </a:r>
          </a:p>
          <a:p>
            <a:r>
              <a:rPr lang="en-US" dirty="0"/>
              <a:t>As mentally unstable inmates are more susceptible to in prison violence and suicide, they must be counselled by psychiatrists who are specialized and more suitable for this scenario of situations.</a:t>
            </a:r>
          </a:p>
          <a:p>
            <a:r>
              <a:rPr lang="en-US" dirty="0"/>
              <a:t>They should be housed separately and have special programs for them to ensure a better correction process.</a:t>
            </a:r>
          </a:p>
          <a:p>
            <a:r>
              <a:rPr lang="en-US" dirty="0"/>
              <a:t>The above graphs will help the authorities to carry out these reforms with more ease.</a:t>
            </a:r>
          </a:p>
        </p:txBody>
      </p:sp>
    </p:spTree>
    <p:extLst>
      <p:ext uri="{BB962C8B-B14F-4D97-AF65-F5344CB8AC3E}">
        <p14:creationId xmlns:p14="http://schemas.microsoft.com/office/powerpoint/2010/main" val="87950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09-98E9-654C-B64D-2F2739947415}"/>
              </a:ext>
            </a:extLst>
          </p:cNvPr>
          <p:cNvSpPr>
            <a:spLocks noGrp="1"/>
          </p:cNvSpPr>
          <p:nvPr>
            <p:ph type="title"/>
          </p:nvPr>
        </p:nvSpPr>
        <p:spPr/>
        <p:txBody>
          <a:bodyPr/>
          <a:lstStyle/>
          <a:p>
            <a:r>
              <a:rPr lang="en-US" dirty="0"/>
              <a:t>Graph 4: </a:t>
            </a:r>
            <a:r>
              <a:rPr lang="en-US" dirty="0" err="1"/>
              <a:t>No.of</a:t>
            </a:r>
            <a:r>
              <a:rPr lang="en-US" dirty="0"/>
              <a:t> inmates per year</a:t>
            </a:r>
          </a:p>
        </p:txBody>
      </p:sp>
      <p:pic>
        <p:nvPicPr>
          <p:cNvPr id="4" name="Content Placeholder 3">
            <a:extLst>
              <a:ext uri="{FF2B5EF4-FFF2-40B4-BE49-F238E27FC236}">
                <a16:creationId xmlns:a16="http://schemas.microsoft.com/office/drawing/2014/main" id="{8F5FDB0F-9089-0A49-9DDB-7DBFC51BDA58}"/>
              </a:ext>
            </a:extLst>
          </p:cNvPr>
          <p:cNvPicPr>
            <a:picLocks noGrp="1" noChangeAspect="1"/>
          </p:cNvPicPr>
          <p:nvPr>
            <p:ph idx="1"/>
          </p:nvPr>
        </p:nvPicPr>
        <p:blipFill>
          <a:blip r:embed="rId2"/>
          <a:stretch>
            <a:fillRect/>
          </a:stretch>
        </p:blipFill>
        <p:spPr>
          <a:xfrm>
            <a:off x="1481959" y="2381539"/>
            <a:ext cx="8818179" cy="4197876"/>
          </a:xfrm>
          <a:prstGeom prst="rect">
            <a:avLst/>
          </a:prstGeom>
        </p:spPr>
      </p:pic>
    </p:spTree>
    <p:extLst>
      <p:ext uri="{BB962C8B-B14F-4D97-AF65-F5344CB8AC3E}">
        <p14:creationId xmlns:p14="http://schemas.microsoft.com/office/powerpoint/2010/main" val="377826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67B5-6201-164F-84A3-A32941DF2711}"/>
              </a:ext>
            </a:extLst>
          </p:cNvPr>
          <p:cNvSpPr>
            <a:spLocks noGrp="1"/>
          </p:cNvSpPr>
          <p:nvPr>
            <p:ph type="title"/>
          </p:nvPr>
        </p:nvSpPr>
        <p:spPr/>
        <p:txBody>
          <a:bodyPr/>
          <a:lstStyle/>
          <a:p>
            <a:r>
              <a:rPr lang="en-US" dirty="0"/>
              <a:t>Inference from Graph 4:</a:t>
            </a:r>
          </a:p>
        </p:txBody>
      </p:sp>
      <p:sp>
        <p:nvSpPr>
          <p:cNvPr id="3" name="Content Placeholder 2">
            <a:extLst>
              <a:ext uri="{FF2B5EF4-FFF2-40B4-BE49-F238E27FC236}">
                <a16:creationId xmlns:a16="http://schemas.microsoft.com/office/drawing/2014/main" id="{27D4102B-EAD5-264F-8BB0-0E32F459EB37}"/>
              </a:ext>
            </a:extLst>
          </p:cNvPr>
          <p:cNvSpPr>
            <a:spLocks noGrp="1"/>
          </p:cNvSpPr>
          <p:nvPr>
            <p:ph idx="1"/>
          </p:nvPr>
        </p:nvSpPr>
        <p:spPr/>
        <p:txBody>
          <a:bodyPr/>
          <a:lstStyle/>
          <a:p>
            <a:r>
              <a:rPr lang="en-US" dirty="0"/>
              <a:t>We can see from this graph that the number of inmates have grown exponentially each year.</a:t>
            </a:r>
          </a:p>
          <a:p>
            <a:r>
              <a:rPr lang="en-US" dirty="0"/>
              <a:t>This can help the prison authorities to predict the number of inmates coming in each year and can decide maybe to shift the existing inmates to state prison to create space for the inmates that will be coming in.</a:t>
            </a:r>
          </a:p>
          <a:p>
            <a:r>
              <a:rPr lang="en-US" dirty="0"/>
              <a:t>As this also tells us that the number of crimes are increasing every year by an exponential factor and can force the authorities to increase law enforcement.</a:t>
            </a:r>
          </a:p>
          <a:p>
            <a:r>
              <a:rPr lang="en-US" dirty="0"/>
              <a:t>The root cause for crimes needs to be studied and tackled.</a:t>
            </a:r>
          </a:p>
        </p:txBody>
      </p:sp>
    </p:spTree>
    <p:extLst>
      <p:ext uri="{BB962C8B-B14F-4D97-AF65-F5344CB8AC3E}">
        <p14:creationId xmlns:p14="http://schemas.microsoft.com/office/powerpoint/2010/main" val="285654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E414-D752-264D-B0E2-BA0D211B7BDE}"/>
              </a:ext>
            </a:extLst>
          </p:cNvPr>
          <p:cNvSpPr>
            <a:spLocks noGrp="1"/>
          </p:cNvSpPr>
          <p:nvPr>
            <p:ph type="title"/>
          </p:nvPr>
        </p:nvSpPr>
        <p:spPr/>
        <p:txBody>
          <a:bodyPr/>
          <a:lstStyle/>
          <a:p>
            <a:r>
              <a:rPr lang="en-US" dirty="0"/>
              <a:t>Hypothesis</a:t>
            </a:r>
          </a:p>
        </p:txBody>
      </p:sp>
      <p:pic>
        <p:nvPicPr>
          <p:cNvPr id="8" name="Content Placeholder 7">
            <a:extLst>
              <a:ext uri="{FF2B5EF4-FFF2-40B4-BE49-F238E27FC236}">
                <a16:creationId xmlns:a16="http://schemas.microsoft.com/office/drawing/2014/main" id="{35DC82D7-0A96-7B4E-ABC0-A9D692471C3A}"/>
              </a:ext>
            </a:extLst>
          </p:cNvPr>
          <p:cNvPicPr>
            <a:picLocks noGrp="1" noChangeAspect="1"/>
          </p:cNvPicPr>
          <p:nvPr>
            <p:ph idx="1"/>
          </p:nvPr>
        </p:nvPicPr>
        <p:blipFill>
          <a:blip r:embed="rId2"/>
          <a:stretch>
            <a:fillRect/>
          </a:stretch>
        </p:blipFill>
        <p:spPr>
          <a:xfrm>
            <a:off x="278742" y="2827283"/>
            <a:ext cx="11811619" cy="2322787"/>
          </a:xfrm>
          <a:prstGeom prst="rect">
            <a:avLst/>
          </a:prstGeom>
        </p:spPr>
      </p:pic>
    </p:spTree>
    <p:extLst>
      <p:ext uri="{BB962C8B-B14F-4D97-AF65-F5344CB8AC3E}">
        <p14:creationId xmlns:p14="http://schemas.microsoft.com/office/powerpoint/2010/main" val="54562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D4A0-D424-3C41-B13A-8B8E445B355F}"/>
              </a:ext>
            </a:extLst>
          </p:cNvPr>
          <p:cNvSpPr>
            <a:spLocks noGrp="1"/>
          </p:cNvSpPr>
          <p:nvPr>
            <p:ph type="ctrTitle"/>
          </p:nvPr>
        </p:nvSpPr>
        <p:spPr>
          <a:xfrm>
            <a:off x="1154955" y="2123090"/>
            <a:ext cx="8825658" cy="1818289"/>
          </a:xfrm>
        </p:spPr>
        <p:txBody>
          <a:bodyPr/>
          <a:lstStyle/>
          <a:p>
            <a:pPr algn="ctr"/>
            <a:r>
              <a:rPr lang="en-US" sz="9600" dirty="0"/>
              <a:t>THANK YOU</a:t>
            </a:r>
          </a:p>
        </p:txBody>
      </p:sp>
      <p:sp>
        <p:nvSpPr>
          <p:cNvPr id="3" name="Subtitle 2">
            <a:extLst>
              <a:ext uri="{FF2B5EF4-FFF2-40B4-BE49-F238E27FC236}">
                <a16:creationId xmlns:a16="http://schemas.microsoft.com/office/drawing/2014/main" id="{C7474E20-748E-7343-801C-E9FC1B6880E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1922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8407-EEA5-5F49-8BDF-4D07A9BCB0FC}"/>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BF59BEA6-A5C3-8F42-8D00-CA15B38AF524}"/>
              </a:ext>
            </a:extLst>
          </p:cNvPr>
          <p:cNvSpPr>
            <a:spLocks noGrp="1"/>
          </p:cNvSpPr>
          <p:nvPr>
            <p:ph idx="1"/>
          </p:nvPr>
        </p:nvSpPr>
        <p:spPr>
          <a:xfrm>
            <a:off x="987972" y="2406869"/>
            <a:ext cx="10121462" cy="4309241"/>
          </a:xfrm>
        </p:spPr>
        <p:txBody>
          <a:bodyPr>
            <a:normAutofit/>
          </a:bodyPr>
          <a:lstStyle/>
          <a:p>
            <a:r>
              <a:rPr lang="en-US" dirty="0"/>
              <a:t>Dataset chosen: New York City Prison Inmates Data</a:t>
            </a:r>
          </a:p>
          <a:p>
            <a:r>
              <a:rPr lang="en-US" dirty="0"/>
              <a:t>The New York City prison or the </a:t>
            </a:r>
            <a:r>
              <a:rPr lang="en-US" dirty="0" err="1"/>
              <a:t>Rikers</a:t>
            </a:r>
            <a:r>
              <a:rPr lang="en-US" dirty="0"/>
              <a:t> Island houses about 9,200 men and women on any given day. The prison is infamous for its deplorable conditions and history of violence.</a:t>
            </a:r>
          </a:p>
          <a:p>
            <a:r>
              <a:rPr lang="en-US" dirty="0"/>
              <a:t>The city council has recommended </a:t>
            </a:r>
            <a:r>
              <a:rPr lang="en-US" dirty="0" err="1"/>
              <a:t>Rikers</a:t>
            </a:r>
            <a:r>
              <a:rPr lang="en-US" dirty="0"/>
              <a:t> Island to bring out reforms to reduce the population to 5,000 which is the recommended capacity and to ensure that the conditions of the prison is made more suitable so that it facilitates the correction and parole process.</a:t>
            </a:r>
          </a:p>
          <a:p>
            <a:r>
              <a:rPr lang="en-US" dirty="0"/>
              <a:t>Our project will help the prison authorities to view the data in an organized form so that they can recognize areas that need imperative attention and to understand the atmosphere of the prison.</a:t>
            </a:r>
          </a:p>
        </p:txBody>
      </p:sp>
    </p:spTree>
    <p:extLst>
      <p:ext uri="{BB962C8B-B14F-4D97-AF65-F5344CB8AC3E}">
        <p14:creationId xmlns:p14="http://schemas.microsoft.com/office/powerpoint/2010/main" val="2885390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EBBC-BE92-B04E-950B-A10212BBC1C8}"/>
              </a:ext>
            </a:extLst>
          </p:cNvPr>
          <p:cNvSpPr>
            <a:spLocks noGrp="1"/>
          </p:cNvSpPr>
          <p:nvPr>
            <p:ph type="title"/>
          </p:nvPr>
        </p:nvSpPr>
        <p:spPr/>
        <p:txBody>
          <a:bodyPr/>
          <a:lstStyle/>
          <a:p>
            <a:r>
              <a:rPr lang="en-US" dirty="0"/>
              <a:t>Dataset before cleaning</a:t>
            </a:r>
          </a:p>
        </p:txBody>
      </p:sp>
      <p:pic>
        <p:nvPicPr>
          <p:cNvPr id="4" name="Content Placeholder 3">
            <a:extLst>
              <a:ext uri="{FF2B5EF4-FFF2-40B4-BE49-F238E27FC236}">
                <a16:creationId xmlns:a16="http://schemas.microsoft.com/office/drawing/2014/main" id="{7D846D58-3233-1E48-A78B-A5CE47FF1E86}"/>
              </a:ext>
            </a:extLst>
          </p:cNvPr>
          <p:cNvPicPr>
            <a:picLocks noGrp="1" noChangeAspect="1"/>
          </p:cNvPicPr>
          <p:nvPr>
            <p:ph idx="1"/>
          </p:nvPr>
        </p:nvPicPr>
        <p:blipFill>
          <a:blip r:embed="rId2"/>
          <a:stretch>
            <a:fillRect/>
          </a:stretch>
        </p:blipFill>
        <p:spPr>
          <a:xfrm>
            <a:off x="2387644" y="2468094"/>
            <a:ext cx="7046843" cy="4033242"/>
          </a:xfrm>
          <a:prstGeom prst="rect">
            <a:avLst/>
          </a:prstGeom>
        </p:spPr>
      </p:pic>
    </p:spTree>
    <p:extLst>
      <p:ext uri="{BB962C8B-B14F-4D97-AF65-F5344CB8AC3E}">
        <p14:creationId xmlns:p14="http://schemas.microsoft.com/office/powerpoint/2010/main" val="309247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00EB-26CD-6548-AADC-9E7ECBD242EB}"/>
              </a:ext>
            </a:extLst>
          </p:cNvPr>
          <p:cNvSpPr>
            <a:spLocks noGrp="1"/>
          </p:cNvSpPr>
          <p:nvPr>
            <p:ph type="title"/>
          </p:nvPr>
        </p:nvSpPr>
        <p:spPr/>
        <p:txBody>
          <a:bodyPr/>
          <a:lstStyle/>
          <a:p>
            <a:r>
              <a:rPr lang="en-US" dirty="0"/>
              <a:t>Dataset after cleaning</a:t>
            </a:r>
          </a:p>
        </p:txBody>
      </p:sp>
      <p:pic>
        <p:nvPicPr>
          <p:cNvPr id="10" name="Content Placeholder 9">
            <a:extLst>
              <a:ext uri="{FF2B5EF4-FFF2-40B4-BE49-F238E27FC236}">
                <a16:creationId xmlns:a16="http://schemas.microsoft.com/office/drawing/2014/main" id="{3FE16F1F-A46F-534C-A463-B0D0D0325E79}"/>
              </a:ext>
            </a:extLst>
          </p:cNvPr>
          <p:cNvPicPr>
            <a:picLocks noGrp="1" noChangeAspect="1"/>
          </p:cNvPicPr>
          <p:nvPr>
            <p:ph idx="1"/>
          </p:nvPr>
        </p:nvPicPr>
        <p:blipFill>
          <a:blip r:embed="rId2"/>
          <a:stretch>
            <a:fillRect/>
          </a:stretch>
        </p:blipFill>
        <p:spPr>
          <a:xfrm>
            <a:off x="2892287" y="2507635"/>
            <a:ext cx="5691590" cy="3883225"/>
          </a:xfrm>
          <a:prstGeom prst="rect">
            <a:avLst/>
          </a:prstGeom>
        </p:spPr>
      </p:pic>
    </p:spTree>
    <p:extLst>
      <p:ext uri="{BB962C8B-B14F-4D97-AF65-F5344CB8AC3E}">
        <p14:creationId xmlns:p14="http://schemas.microsoft.com/office/powerpoint/2010/main" val="347771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D1A9-5846-DE48-B39F-27D8822BD4E6}"/>
              </a:ext>
            </a:extLst>
          </p:cNvPr>
          <p:cNvSpPr>
            <a:spLocks noGrp="1"/>
          </p:cNvSpPr>
          <p:nvPr>
            <p:ph type="title"/>
          </p:nvPr>
        </p:nvSpPr>
        <p:spPr/>
        <p:txBody>
          <a:bodyPr/>
          <a:lstStyle/>
          <a:p>
            <a:r>
              <a:rPr lang="en-US" dirty="0"/>
              <a:t>Graph 1: Age of Inmates</a:t>
            </a:r>
          </a:p>
        </p:txBody>
      </p:sp>
      <p:pic>
        <p:nvPicPr>
          <p:cNvPr id="4" name="Content Placeholder 3">
            <a:extLst>
              <a:ext uri="{FF2B5EF4-FFF2-40B4-BE49-F238E27FC236}">
                <a16:creationId xmlns:a16="http://schemas.microsoft.com/office/drawing/2014/main" id="{AF40CC01-3476-564B-8F97-E1E3F63B02C3}"/>
              </a:ext>
            </a:extLst>
          </p:cNvPr>
          <p:cNvPicPr>
            <a:picLocks noGrp="1" noChangeAspect="1"/>
          </p:cNvPicPr>
          <p:nvPr>
            <p:ph idx="1"/>
          </p:nvPr>
        </p:nvPicPr>
        <p:blipFill>
          <a:blip r:embed="rId2"/>
          <a:stretch>
            <a:fillRect/>
          </a:stretch>
        </p:blipFill>
        <p:spPr>
          <a:xfrm>
            <a:off x="844093" y="2459421"/>
            <a:ext cx="10643714" cy="4201467"/>
          </a:xfrm>
          <a:prstGeom prst="rect">
            <a:avLst/>
          </a:prstGeom>
        </p:spPr>
      </p:pic>
    </p:spTree>
    <p:extLst>
      <p:ext uri="{BB962C8B-B14F-4D97-AF65-F5344CB8AC3E}">
        <p14:creationId xmlns:p14="http://schemas.microsoft.com/office/powerpoint/2010/main" val="890753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15E5E-297D-2F4F-A032-5A427B07F825}"/>
              </a:ext>
            </a:extLst>
          </p:cNvPr>
          <p:cNvSpPr>
            <a:spLocks noGrp="1"/>
          </p:cNvSpPr>
          <p:nvPr>
            <p:ph type="title"/>
          </p:nvPr>
        </p:nvSpPr>
        <p:spPr/>
        <p:txBody>
          <a:bodyPr/>
          <a:lstStyle/>
          <a:p>
            <a:r>
              <a:rPr lang="en-US" dirty="0"/>
              <a:t>Inference from Graph 1</a:t>
            </a:r>
            <a:br>
              <a:rPr lang="en-US" dirty="0"/>
            </a:br>
            <a:endParaRPr lang="en-US" dirty="0"/>
          </a:p>
        </p:txBody>
      </p:sp>
      <p:sp>
        <p:nvSpPr>
          <p:cNvPr id="3" name="Content Placeholder 2">
            <a:extLst>
              <a:ext uri="{FF2B5EF4-FFF2-40B4-BE49-F238E27FC236}">
                <a16:creationId xmlns:a16="http://schemas.microsoft.com/office/drawing/2014/main" id="{AB455869-410C-8F44-818C-E172CB1D3C8D}"/>
              </a:ext>
            </a:extLst>
          </p:cNvPr>
          <p:cNvSpPr>
            <a:spLocks noGrp="1"/>
          </p:cNvSpPr>
          <p:nvPr>
            <p:ph idx="1"/>
          </p:nvPr>
        </p:nvSpPr>
        <p:spPr/>
        <p:txBody>
          <a:bodyPr/>
          <a:lstStyle/>
          <a:p>
            <a:r>
              <a:rPr lang="en-US" dirty="0"/>
              <a:t>Looking at the graph, we can find the age bracket where the major population lies.</a:t>
            </a:r>
          </a:p>
          <a:p>
            <a:r>
              <a:rPr lang="en-US" dirty="0"/>
              <a:t>Looking at the distribution, the authorities can update the health care facilities of the prison.</a:t>
            </a:r>
          </a:p>
          <a:p>
            <a:r>
              <a:rPr lang="en-US" dirty="0"/>
              <a:t>For correction process, psychiatrists can be hired according to the age distribution as the inmates may resonate better with a person of similar age.</a:t>
            </a:r>
          </a:p>
          <a:p>
            <a:r>
              <a:rPr lang="en-US" dirty="0"/>
              <a:t>By this graph, chores in the prison can be created and assigned to an inmate of suitable age for that particular chore.</a:t>
            </a:r>
          </a:p>
        </p:txBody>
      </p:sp>
    </p:spTree>
    <p:extLst>
      <p:ext uri="{BB962C8B-B14F-4D97-AF65-F5344CB8AC3E}">
        <p14:creationId xmlns:p14="http://schemas.microsoft.com/office/powerpoint/2010/main" val="145348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1219-98A4-6A40-912A-9C9446928E85}"/>
              </a:ext>
            </a:extLst>
          </p:cNvPr>
          <p:cNvSpPr>
            <a:spLocks noGrp="1"/>
          </p:cNvSpPr>
          <p:nvPr>
            <p:ph type="title"/>
          </p:nvPr>
        </p:nvSpPr>
        <p:spPr/>
        <p:txBody>
          <a:bodyPr/>
          <a:lstStyle/>
          <a:p>
            <a:r>
              <a:rPr lang="en-US" dirty="0"/>
              <a:t>Graph 2 : Race of Inmates</a:t>
            </a:r>
          </a:p>
        </p:txBody>
      </p:sp>
      <p:pic>
        <p:nvPicPr>
          <p:cNvPr id="4" name="Content Placeholder 3">
            <a:extLst>
              <a:ext uri="{FF2B5EF4-FFF2-40B4-BE49-F238E27FC236}">
                <a16:creationId xmlns:a16="http://schemas.microsoft.com/office/drawing/2014/main" id="{DE07B337-338A-5941-86B4-FD40BE4D5316}"/>
              </a:ext>
            </a:extLst>
          </p:cNvPr>
          <p:cNvPicPr>
            <a:picLocks noGrp="1" noChangeAspect="1"/>
          </p:cNvPicPr>
          <p:nvPr>
            <p:ph idx="1"/>
          </p:nvPr>
        </p:nvPicPr>
        <p:blipFill>
          <a:blip r:embed="rId2"/>
          <a:stretch>
            <a:fillRect/>
          </a:stretch>
        </p:blipFill>
        <p:spPr>
          <a:xfrm>
            <a:off x="1954924" y="2378115"/>
            <a:ext cx="8198069" cy="4186781"/>
          </a:xfrm>
          <a:prstGeom prst="rect">
            <a:avLst/>
          </a:prstGeom>
        </p:spPr>
      </p:pic>
    </p:spTree>
    <p:extLst>
      <p:ext uri="{BB962C8B-B14F-4D97-AF65-F5344CB8AC3E}">
        <p14:creationId xmlns:p14="http://schemas.microsoft.com/office/powerpoint/2010/main" val="345062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5F04-87D0-BA42-8C0A-914DC8C01D61}"/>
              </a:ext>
            </a:extLst>
          </p:cNvPr>
          <p:cNvSpPr>
            <a:spLocks noGrp="1"/>
          </p:cNvSpPr>
          <p:nvPr>
            <p:ph type="title"/>
          </p:nvPr>
        </p:nvSpPr>
        <p:spPr/>
        <p:txBody>
          <a:bodyPr/>
          <a:lstStyle/>
          <a:p>
            <a:r>
              <a:rPr lang="en-US" dirty="0"/>
              <a:t>Inference from Graph 2:</a:t>
            </a:r>
            <a:br>
              <a:rPr lang="en-US" dirty="0"/>
            </a:br>
            <a:endParaRPr lang="en-US" dirty="0"/>
          </a:p>
        </p:txBody>
      </p:sp>
      <p:sp>
        <p:nvSpPr>
          <p:cNvPr id="3" name="Content Placeholder 2">
            <a:extLst>
              <a:ext uri="{FF2B5EF4-FFF2-40B4-BE49-F238E27FC236}">
                <a16:creationId xmlns:a16="http://schemas.microsoft.com/office/drawing/2014/main" id="{A55DCEDE-5958-204E-BB37-A88B4A217F5B}"/>
              </a:ext>
            </a:extLst>
          </p:cNvPr>
          <p:cNvSpPr>
            <a:spLocks noGrp="1"/>
          </p:cNvSpPr>
          <p:nvPr>
            <p:ph idx="1"/>
          </p:nvPr>
        </p:nvSpPr>
        <p:spPr/>
        <p:txBody>
          <a:bodyPr/>
          <a:lstStyle/>
          <a:p>
            <a:r>
              <a:rPr lang="en-US" dirty="0"/>
              <a:t>Looking at the graph, we can know about the various kinds of race present in the prison and their respective population.</a:t>
            </a:r>
          </a:p>
          <a:p>
            <a:r>
              <a:rPr lang="en-US" dirty="0"/>
              <a:t>For correction process, psychiatrists can be hired according to the race distribution as the inmates may resonate better with a person of similar ethnicity and background.</a:t>
            </a:r>
          </a:p>
          <a:p>
            <a:r>
              <a:rPr lang="en-US" dirty="0"/>
              <a:t>Inmates of same race can be housed together to prevent inter racial conflicts as this one of the most concerning issue of </a:t>
            </a:r>
            <a:r>
              <a:rPr lang="en-US" dirty="0" err="1"/>
              <a:t>Rikers</a:t>
            </a:r>
            <a:r>
              <a:rPr lang="en-US" dirty="0"/>
              <a:t> Island.</a:t>
            </a:r>
          </a:p>
          <a:p>
            <a:endParaRPr lang="en-US" dirty="0"/>
          </a:p>
          <a:p>
            <a:endParaRPr lang="en-US" dirty="0"/>
          </a:p>
        </p:txBody>
      </p:sp>
    </p:spTree>
    <p:extLst>
      <p:ext uri="{BB962C8B-B14F-4D97-AF65-F5344CB8AC3E}">
        <p14:creationId xmlns:p14="http://schemas.microsoft.com/office/powerpoint/2010/main" val="98690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1472-3988-4540-B8A1-4D214719AE81}"/>
              </a:ext>
            </a:extLst>
          </p:cNvPr>
          <p:cNvSpPr>
            <a:spLocks noGrp="1"/>
          </p:cNvSpPr>
          <p:nvPr>
            <p:ph type="title"/>
          </p:nvPr>
        </p:nvSpPr>
        <p:spPr/>
        <p:txBody>
          <a:bodyPr/>
          <a:lstStyle/>
          <a:p>
            <a:r>
              <a:rPr lang="en-US" dirty="0"/>
              <a:t>Graph 3: Mental Observation</a:t>
            </a:r>
          </a:p>
        </p:txBody>
      </p:sp>
      <p:pic>
        <p:nvPicPr>
          <p:cNvPr id="4" name="Content Placeholder 3">
            <a:extLst>
              <a:ext uri="{FF2B5EF4-FFF2-40B4-BE49-F238E27FC236}">
                <a16:creationId xmlns:a16="http://schemas.microsoft.com/office/drawing/2014/main" id="{BA9DDE6A-BF7F-784F-B8F2-DBAC62C88607}"/>
              </a:ext>
            </a:extLst>
          </p:cNvPr>
          <p:cNvPicPr>
            <a:picLocks noGrp="1" noChangeAspect="1"/>
          </p:cNvPicPr>
          <p:nvPr>
            <p:ph idx="1"/>
          </p:nvPr>
        </p:nvPicPr>
        <p:blipFill>
          <a:blip r:embed="rId2"/>
          <a:stretch>
            <a:fillRect/>
          </a:stretch>
        </p:blipFill>
        <p:spPr>
          <a:xfrm>
            <a:off x="1008993" y="2419449"/>
            <a:ext cx="4067504" cy="3877212"/>
          </a:xfrm>
          <a:prstGeom prst="rect">
            <a:avLst/>
          </a:prstGeom>
        </p:spPr>
      </p:pic>
      <p:pic>
        <p:nvPicPr>
          <p:cNvPr id="5" name="Picture 4">
            <a:extLst>
              <a:ext uri="{FF2B5EF4-FFF2-40B4-BE49-F238E27FC236}">
                <a16:creationId xmlns:a16="http://schemas.microsoft.com/office/drawing/2014/main" id="{7020D5F5-4A67-1C46-B47E-9C0D0B3443C4}"/>
              </a:ext>
            </a:extLst>
          </p:cNvPr>
          <p:cNvPicPr>
            <a:picLocks noChangeAspect="1"/>
          </p:cNvPicPr>
          <p:nvPr/>
        </p:nvPicPr>
        <p:blipFill>
          <a:blip r:embed="rId3"/>
          <a:stretch>
            <a:fillRect/>
          </a:stretch>
        </p:blipFill>
        <p:spPr>
          <a:xfrm>
            <a:off x="5339256" y="2759132"/>
            <a:ext cx="6684578" cy="3807671"/>
          </a:xfrm>
          <a:prstGeom prst="rect">
            <a:avLst/>
          </a:prstGeom>
        </p:spPr>
      </p:pic>
    </p:spTree>
    <p:extLst>
      <p:ext uri="{BB962C8B-B14F-4D97-AF65-F5344CB8AC3E}">
        <p14:creationId xmlns:p14="http://schemas.microsoft.com/office/powerpoint/2010/main" val="35068982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{8620C826-B9CE-514C-BD72-F86E1CBF5429}tf10001076</Template>
  <TotalTime>499</TotalTime>
  <Words>541</Words>
  <Application>Microsoft Macintosh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Ion Boardroom</vt:lpstr>
      <vt:lpstr>INTRODUCTION TO DATA SCIENCE – MINI PROJECT</vt:lpstr>
      <vt:lpstr>INTRODUCTION </vt:lpstr>
      <vt:lpstr>Dataset before cleaning</vt:lpstr>
      <vt:lpstr>Dataset after cleaning</vt:lpstr>
      <vt:lpstr>Graph 1: Age of Inmates</vt:lpstr>
      <vt:lpstr>Inference from Graph 1 </vt:lpstr>
      <vt:lpstr>Graph 2 : Race of Inmates</vt:lpstr>
      <vt:lpstr>Inference from Graph 2: </vt:lpstr>
      <vt:lpstr>Graph 3: Mental Observation</vt:lpstr>
      <vt:lpstr>Inference from Graph 3:</vt:lpstr>
      <vt:lpstr>Graph 4: No.of inmates per year</vt:lpstr>
      <vt:lpstr>Inference from Graph 4:</vt:lpstr>
      <vt:lpstr>Hypothesis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Bohra</dc:creator>
  <cp:lastModifiedBy>Arushi Bohra</cp:lastModifiedBy>
  <cp:revision>11</cp:revision>
  <dcterms:created xsi:type="dcterms:W3CDTF">2018-11-18T04:13:15Z</dcterms:created>
  <dcterms:modified xsi:type="dcterms:W3CDTF">2018-11-18T13:30:48Z</dcterms:modified>
</cp:coreProperties>
</file>